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7" r:id="rId2"/>
    <p:sldId id="261" r:id="rId3"/>
    <p:sldId id="262" r:id="rId4"/>
    <p:sldId id="277" r:id="rId5"/>
    <p:sldId id="278" r:id="rId6"/>
    <p:sldId id="279" r:id="rId7"/>
    <p:sldId id="280" r:id="rId8"/>
    <p:sldId id="281" r:id="rId9"/>
    <p:sldId id="274" r:id="rId10"/>
    <p:sldId id="276" r:id="rId11"/>
    <p:sldId id="282" r:id="rId12"/>
    <p:sldId id="283" r:id="rId13"/>
    <p:sldId id="284" r:id="rId14"/>
    <p:sldId id="285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86" r:id="rId23"/>
    <p:sldId id="264" r:id="rId2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BD17"/>
    <a:srgbClr val="054317"/>
    <a:srgbClr val="1A6613"/>
    <a:srgbClr val="000000"/>
    <a:srgbClr val="FFBA03"/>
    <a:srgbClr val="ECB409"/>
    <a:srgbClr val="A0A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01B821-A1FF-4177-AEE7-76D212191A09}">
  <a:tblStyle styleId="{B301B821-A1FF-4177-AEE7-76D212191A09}" styleName="Medium Style 9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9DCAF9ED-07DC-4A11-8D7F-57B35C25682E}" styleName="Medium Style 10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793D81CF-94F2-401A-BA57-92F5A7B2D0C5}" styleName="Medium Style 8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5FD0F851-EC5A-4D38-B0AD-8093EC10F338}" styleName="Light Style 6">
    <a:wholeTbl>
      <a:tcTxStyle>
        <a:fontRef idx="minor">
          <a:scrgbClr r="0" g="0" b="0"/>
        </a:fontRef>
        <a:schemeClr val="accent5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  <a:neCell>
      <a:tcStyle>
        <a:tcBdr/>
      </a:tcStyle>
    </a:neCell>
    <a:nwCell>
      <a:tcStyle>
        <a:tcBdr/>
      </a:tcStyle>
    </a:nwCell>
  </a:tblStyle>
  <a:tblStyle styleId="{1FECB4D8-DB02-4DC6-A0A2-4F2EBAE1DC90}" styleName="Medium Style 1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3B4B98B0-60AC-42C2-AFA5-B58CD77FA1E5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  <a:neCell>
      <a:tcStyle>
        <a:tcBdr/>
      </a:tcStyle>
    </a:neCell>
    <a:nwCell>
      <a:tcStyle>
        <a:tcBdr/>
      </a:tcStyle>
    </a:nwCell>
  </a:tblStyle>
  <a:tblStyle styleId="{0E3FDE45-AF77-4B5C-9715-49D594BDF05E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>
      <p:cViewPr>
        <p:scale>
          <a:sx n="100" d="100"/>
          <a:sy n="100" d="100"/>
        </p:scale>
        <p:origin x="52" y="16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extLst/>
          </a:lstStyle>
          <a:p>
            <a:pPr>
              <a:defRPr/>
            </a:pPr>
            <a:fld id="{3B9F0CED-7E24-BF4C-9217-89A85EA4613D}" type="datetimeFigureOut">
              <a:rPr lang="en-US"/>
              <a:pPr>
                <a:defRPr/>
              </a:pPr>
              <a:t>11/19/2018</a:t>
            </a:fld>
            <a:endParaRPr lang="en-US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extLst/>
          </a:lstStyle>
          <a:p>
            <a:pPr>
              <a:defRPr/>
            </a:pPr>
            <a:fld id="{02E9CC9B-1844-7749-A6D1-3AF634BC83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294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extLst/>
          </a:lstStyle>
          <a:p>
            <a:pPr>
              <a:defRPr/>
            </a:pPr>
            <a:fld id="{8A491313-BF83-BC4F-87DA-A29417CF61EE}" type="datetimeFigureOut">
              <a:rPr lang="en-US"/>
              <a:pPr>
                <a:defRPr/>
              </a:pPr>
              <a:t>11/19/2018</a:t>
            </a:fld>
            <a:endParaRPr lang="en-US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anchor="ctr"/>
          <a:lstStyle/>
          <a:p>
            <a:pPr lvl="0"/>
            <a:endParaRPr lang="en-US" noProof="0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extLst/>
          </a:lstStyle>
          <a:p>
            <a:pPr>
              <a:defRPr/>
            </a:pPr>
            <a:fld id="{42310910-2610-F946-B908-1B939B60B2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788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Scroll_GrnDuo copy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9" t="8025" r="139" b="24075"/>
          <a:stretch>
            <a:fillRect/>
          </a:stretch>
        </p:blipFill>
        <p:spPr bwMode="auto">
          <a:xfrm>
            <a:off x="0" y="-7938"/>
            <a:ext cx="9144000" cy="465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0"/>
          <p:cNvSpPr/>
          <p:nvPr userDrawn="1"/>
        </p:nvSpPr>
        <p:spPr>
          <a:xfrm>
            <a:off x="0" y="4038600"/>
            <a:ext cx="9144000" cy="609600"/>
          </a:xfrm>
          <a:prstGeom prst="rect">
            <a:avLst/>
          </a:prstGeom>
          <a:solidFill>
            <a:srgbClr val="FFBA03">
              <a:alpha val="66000"/>
            </a:srgbClr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 </a:t>
            </a:r>
          </a:p>
        </p:txBody>
      </p:sp>
      <p:pic>
        <p:nvPicPr>
          <p:cNvPr id="6" name="Picture 8" descr="GMUgreengold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238" y="5334000"/>
            <a:ext cx="2074862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228600" y="4114800"/>
            <a:ext cx="7239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subTitle" idx="1"/>
          </p:nvPr>
        </p:nvSpPr>
        <p:spPr>
          <a:xfrm>
            <a:off x="228600" y="4706112"/>
            <a:ext cx="6934200" cy="228600"/>
          </a:xfrm>
          <a:solidFill>
            <a:schemeClr val="bg1"/>
          </a:solidFill>
        </p:spPr>
        <p:txBody>
          <a:bodyPr/>
          <a:lstStyle>
            <a:lvl1pPr marL="0" indent="0" algn="l">
              <a:buNone/>
              <a:defRPr sz="1300" b="1">
                <a:solidFill>
                  <a:schemeClr val="accent4">
                    <a:shade val="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842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685800" y="533400"/>
            <a:ext cx="7620000" cy="57150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127810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6">
              <a:shade val="75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Picture 7" descr="MasonMRev.png"/>
          <p:cNvPicPr>
            <a:picLocks noChangeAspect="1"/>
          </p:cNvPicPr>
          <p:nvPr userDrawn="1"/>
        </p:nvPicPr>
        <p:blipFill>
          <a:blip r:embed="rId2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9" t="20023" r="-497" b="5925"/>
          <a:stretch>
            <a:fillRect/>
          </a:stretch>
        </p:blipFill>
        <p:spPr bwMode="auto">
          <a:xfrm>
            <a:off x="0" y="0"/>
            <a:ext cx="99949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41176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228600" y="533400"/>
            <a:ext cx="7239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8007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A6613"/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Picture 7" descr="MasonMRev.png"/>
          <p:cNvPicPr>
            <a:picLocks noChangeAspect="1"/>
          </p:cNvPicPr>
          <p:nvPr userDrawn="1"/>
        </p:nvPicPr>
        <p:blipFill>
          <a:blip r:embed="rId2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9" t="20023" r="-497" b="5925"/>
          <a:stretch>
            <a:fillRect/>
          </a:stretch>
        </p:blipFill>
        <p:spPr bwMode="auto">
          <a:xfrm>
            <a:off x="0" y="0"/>
            <a:ext cx="99949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41176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228600" y="533400"/>
            <a:ext cx="7239000" cy="533400"/>
          </a:xfrm>
          <a:prstGeom prst="rect">
            <a:avLst/>
          </a:prstGeom>
          <a:noFill/>
          <a:ln>
            <a:noFill/>
          </a:ln>
        </p:spPr>
        <p:txBody>
          <a:bodyPr vert="horz"/>
          <a:lstStyle>
            <a:lvl1pPr algn="l">
              <a:defRPr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0547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DFBD17"/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Picture 7" descr="MasonMRev.png"/>
          <p:cNvPicPr>
            <a:picLocks noChangeAspect="1"/>
          </p:cNvPicPr>
          <p:nvPr userDrawn="1"/>
        </p:nvPicPr>
        <p:blipFill>
          <a:blip r:embed="rId2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9" t="20023" r="-497" b="5925"/>
          <a:stretch>
            <a:fillRect/>
          </a:stretch>
        </p:blipFill>
        <p:spPr bwMode="auto">
          <a:xfrm>
            <a:off x="0" y="0"/>
            <a:ext cx="99949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41176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228600" y="533400"/>
            <a:ext cx="7239000" cy="533400"/>
          </a:xfrm>
          <a:prstGeom prst="rect">
            <a:avLst/>
          </a:prstGeom>
          <a:noFill/>
          <a:ln>
            <a:noFill/>
          </a:ln>
        </p:spPr>
        <p:txBody>
          <a:bodyPr vert="horz"/>
          <a:lstStyle>
            <a:lvl1pPr algn="l">
              <a:defRPr sz="2000" b="0" cap="all" spc="150" baseline="0">
                <a:solidFill>
                  <a:schemeClr val="bg1">
                    <a:lumMod val="50000"/>
                  </a:schemeClr>
                </a:solidFill>
              </a:defRPr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7659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Picture 7" descr="MasonMRev.png"/>
          <p:cNvPicPr>
            <a:picLocks noChangeAspect="1"/>
          </p:cNvPicPr>
          <p:nvPr userDrawn="1"/>
        </p:nvPicPr>
        <p:blipFill>
          <a:blip r:embed="rId2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9" t="20023" r="-497" b="5925"/>
          <a:stretch>
            <a:fillRect/>
          </a:stretch>
        </p:blipFill>
        <p:spPr bwMode="auto">
          <a:xfrm>
            <a:off x="0" y="0"/>
            <a:ext cx="99949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41176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228600" y="533400"/>
            <a:ext cx="7239000" cy="533400"/>
          </a:xfrm>
          <a:prstGeom prst="rect">
            <a:avLst/>
          </a:prstGeom>
          <a:noFill/>
          <a:ln>
            <a:noFill/>
          </a:ln>
        </p:spPr>
        <p:txBody>
          <a:bodyPr vert="horz"/>
          <a:lstStyle>
            <a:lvl1pPr algn="l">
              <a:defRPr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0993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/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Picture 7" descr="Johnson-Center_Architecural_Detai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0"/>
            <a:ext cx="8875712" cy="6858000"/>
          </a:xfrm>
          <a:prstGeom prst="rect">
            <a:avLst/>
          </a:prstGeom>
          <a:solidFill>
            <a:schemeClr val="accent5"/>
          </a:solidFill>
          <a:ln w="25400" cap="rnd" cmpd="sng" algn="ctr">
            <a:noFill/>
            <a:prstDash val="solid"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228600" y="533400"/>
            <a:ext cx="7239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739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89750"/>
          </a:xfrm>
          <a:prstGeom prst="rect">
            <a:avLst/>
          </a:prstGeom>
          <a:solidFill>
            <a:srgbClr val="DFBD17"/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1" name="Picture 10" descr="Bull Run_Architecural_Detail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933"/>
            <a:ext cx="7086600" cy="6935822"/>
          </a:xfrm>
          <a:prstGeom prst="rect">
            <a:avLst/>
          </a:prstGeom>
        </p:spPr>
      </p:pic>
      <p:sp>
        <p:nvSpPr>
          <p:cNvPr id="8" name="Title 13"/>
          <p:cNvSpPr>
            <a:spLocks noGrp="1"/>
          </p:cNvSpPr>
          <p:nvPr>
            <p:ph type="ctrTitle"/>
          </p:nvPr>
        </p:nvSpPr>
        <p:spPr>
          <a:xfrm>
            <a:off x="228600" y="533400"/>
            <a:ext cx="7239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809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89750"/>
          </a:xfrm>
          <a:prstGeom prst="rect">
            <a:avLst/>
          </a:prstGeom>
          <a:solidFill>
            <a:schemeClr val="tx2"/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2" name="Picture 1" descr="Founder's Hall_Architecural Detail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63"/>
          <a:stretch/>
        </p:blipFill>
        <p:spPr>
          <a:xfrm>
            <a:off x="3733800" y="0"/>
            <a:ext cx="5410200" cy="6890412"/>
          </a:xfrm>
          <a:prstGeom prst="rect">
            <a:avLst/>
          </a:prstGeom>
        </p:spPr>
      </p:pic>
      <p:sp>
        <p:nvSpPr>
          <p:cNvPr id="8" name="Title 13"/>
          <p:cNvSpPr>
            <a:spLocks noGrp="1"/>
          </p:cNvSpPr>
          <p:nvPr>
            <p:ph type="ctrTitle"/>
          </p:nvPr>
        </p:nvSpPr>
        <p:spPr>
          <a:xfrm>
            <a:off x="228600" y="533400"/>
            <a:ext cx="7239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865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30826017.jpg"/>
          <p:cNvPicPr>
            <a:picLocks noChangeAspect="1"/>
          </p:cNvPicPr>
          <p:nvPr userDrawn="1"/>
        </p:nvPicPr>
        <p:blipFill rotWithShape="1">
          <a:blip r:embed="rId2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b="13677"/>
          <a:stretch/>
        </p:blipFill>
        <p:spPr>
          <a:xfrm>
            <a:off x="0" y="0"/>
            <a:ext cx="9144000" cy="4648200"/>
          </a:xfrm>
          <a:prstGeom prst="rect">
            <a:avLst/>
          </a:prstGeom>
        </p:spPr>
      </p:pic>
      <p:sp>
        <p:nvSpPr>
          <p:cNvPr id="5" name="Rectangle 10"/>
          <p:cNvSpPr/>
          <p:nvPr userDrawn="1"/>
        </p:nvSpPr>
        <p:spPr>
          <a:xfrm>
            <a:off x="0" y="4038600"/>
            <a:ext cx="9144000" cy="609600"/>
          </a:xfrm>
          <a:prstGeom prst="rect">
            <a:avLst/>
          </a:prstGeom>
          <a:solidFill>
            <a:srgbClr val="FFBA03">
              <a:alpha val="66000"/>
            </a:srgbClr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 </a:t>
            </a:r>
          </a:p>
        </p:txBody>
      </p:sp>
      <p:pic>
        <p:nvPicPr>
          <p:cNvPr id="6" name="Picture 8" descr="GMUgreengold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238" y="5334000"/>
            <a:ext cx="2074862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228600" y="4114800"/>
            <a:ext cx="7239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subTitle" idx="1"/>
          </p:nvPr>
        </p:nvSpPr>
        <p:spPr>
          <a:xfrm>
            <a:off x="228600" y="4706112"/>
            <a:ext cx="6934200" cy="228600"/>
          </a:xfrm>
          <a:solidFill>
            <a:schemeClr val="bg1"/>
          </a:solidFill>
        </p:spPr>
        <p:txBody>
          <a:bodyPr/>
          <a:lstStyle>
            <a:lvl1pPr marL="0" indent="0" algn="l">
              <a:buNone/>
              <a:defRPr sz="1300" b="1">
                <a:solidFill>
                  <a:schemeClr val="accent4">
                    <a:shade val="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063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140424502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71" b="6737"/>
          <a:stretch>
            <a:fillRect/>
          </a:stretch>
        </p:blipFill>
        <p:spPr bwMode="auto">
          <a:xfrm>
            <a:off x="0" y="0"/>
            <a:ext cx="9144000" cy="464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0"/>
          <p:cNvSpPr/>
          <p:nvPr userDrawn="1"/>
        </p:nvSpPr>
        <p:spPr>
          <a:xfrm>
            <a:off x="0" y="4038600"/>
            <a:ext cx="9144000" cy="609600"/>
          </a:xfrm>
          <a:prstGeom prst="rect">
            <a:avLst/>
          </a:prstGeom>
          <a:solidFill>
            <a:schemeClr val="tx2">
              <a:alpha val="66000"/>
            </a:schemeClr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 </a:t>
            </a:r>
          </a:p>
        </p:txBody>
      </p:sp>
      <p:pic>
        <p:nvPicPr>
          <p:cNvPr id="6" name="Picture 8" descr="GMUgreengold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238" y="5334000"/>
            <a:ext cx="2074862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228600" y="4114800"/>
            <a:ext cx="7239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subTitle" idx="1"/>
          </p:nvPr>
        </p:nvSpPr>
        <p:spPr>
          <a:xfrm>
            <a:off x="228600" y="4706112"/>
            <a:ext cx="6934200" cy="228600"/>
          </a:xfrm>
          <a:solidFill>
            <a:schemeClr val="bg1"/>
          </a:solidFill>
        </p:spPr>
        <p:txBody>
          <a:bodyPr/>
          <a:lstStyle>
            <a:lvl1pPr marL="0" indent="0" algn="l">
              <a:buNone/>
              <a:defRPr sz="1300" b="1">
                <a:solidFill>
                  <a:schemeClr val="accent4">
                    <a:shade val="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041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131108588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1" b="12827"/>
          <a:stretch>
            <a:fillRect/>
          </a:stretch>
        </p:blipFill>
        <p:spPr bwMode="auto">
          <a:xfrm>
            <a:off x="0" y="0"/>
            <a:ext cx="9144000" cy="465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0"/>
          <p:cNvSpPr/>
          <p:nvPr userDrawn="1"/>
        </p:nvSpPr>
        <p:spPr>
          <a:xfrm>
            <a:off x="0" y="4038600"/>
            <a:ext cx="9144000" cy="609600"/>
          </a:xfrm>
          <a:prstGeom prst="rect">
            <a:avLst/>
          </a:prstGeom>
          <a:solidFill>
            <a:schemeClr val="tx1">
              <a:alpha val="66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 </a:t>
            </a:r>
          </a:p>
        </p:txBody>
      </p:sp>
      <p:pic>
        <p:nvPicPr>
          <p:cNvPr id="6" name="Picture 8" descr="GMUgreengold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238" y="5334000"/>
            <a:ext cx="2074862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228600" y="4114800"/>
            <a:ext cx="7239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subTitle" idx="1"/>
          </p:nvPr>
        </p:nvSpPr>
        <p:spPr>
          <a:xfrm>
            <a:off x="228600" y="4706112"/>
            <a:ext cx="6934200" cy="228600"/>
          </a:xfrm>
          <a:solidFill>
            <a:schemeClr val="bg1"/>
          </a:solidFill>
        </p:spPr>
        <p:txBody>
          <a:bodyPr/>
          <a:lstStyle>
            <a:lvl1pPr marL="0" indent="0" algn="l">
              <a:buNone/>
              <a:defRPr sz="1300" b="1">
                <a:solidFill>
                  <a:schemeClr val="accent4">
                    <a:shade val="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12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130115733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70" b="3087"/>
          <a:stretch>
            <a:fillRect/>
          </a:stretch>
        </p:blipFill>
        <p:spPr bwMode="auto">
          <a:xfrm>
            <a:off x="0" y="0"/>
            <a:ext cx="9144000" cy="464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0"/>
          <p:cNvSpPr/>
          <p:nvPr userDrawn="1"/>
        </p:nvSpPr>
        <p:spPr>
          <a:xfrm>
            <a:off x="0" y="4038600"/>
            <a:ext cx="9144000" cy="609600"/>
          </a:xfrm>
          <a:prstGeom prst="rect">
            <a:avLst/>
          </a:prstGeom>
          <a:solidFill>
            <a:schemeClr val="accent4">
              <a:lumMod val="50000"/>
              <a:alpha val="75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 </a:t>
            </a:r>
          </a:p>
        </p:txBody>
      </p:sp>
      <p:pic>
        <p:nvPicPr>
          <p:cNvPr id="6" name="Picture 8" descr="GMUgreengold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238" y="5334000"/>
            <a:ext cx="2074862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228600" y="4114800"/>
            <a:ext cx="7239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subTitle" idx="1"/>
          </p:nvPr>
        </p:nvSpPr>
        <p:spPr>
          <a:xfrm>
            <a:off x="228600" y="4706112"/>
            <a:ext cx="6934200" cy="228600"/>
          </a:xfrm>
          <a:solidFill>
            <a:schemeClr val="bg1"/>
          </a:solidFill>
        </p:spPr>
        <p:txBody>
          <a:bodyPr/>
          <a:lstStyle>
            <a:lvl1pPr marL="0" indent="0" algn="l">
              <a:buNone/>
              <a:defRPr sz="1300" b="1">
                <a:solidFill>
                  <a:schemeClr val="accent4">
                    <a:shade val="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790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7"/>
          <p:cNvSpPr>
            <a:spLocks noGrp="1"/>
          </p:cNvSpPr>
          <p:nvPr>
            <p:ph type="body" sz="quarter" idx="13"/>
          </p:nvPr>
        </p:nvSpPr>
        <p:spPr>
          <a:xfrm>
            <a:off x="310896" y="3810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Rectangle 37"/>
          <p:cNvSpPr>
            <a:spLocks noGrp="1"/>
          </p:cNvSpPr>
          <p:nvPr>
            <p:ph type="body" sz="quarter" idx="15"/>
          </p:nvPr>
        </p:nvSpPr>
        <p:spPr>
          <a:xfrm>
            <a:off x="304800" y="838200"/>
            <a:ext cx="7391400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Rectangle 37"/>
          <p:cNvSpPr>
            <a:spLocks noGrp="1"/>
          </p:cNvSpPr>
          <p:nvPr>
            <p:ph type="body" sz="quarter" idx="17"/>
          </p:nvPr>
        </p:nvSpPr>
        <p:spPr>
          <a:xfrm>
            <a:off x="310896" y="12954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5" name="Rectangle 37"/>
          <p:cNvSpPr>
            <a:spLocks noGrp="1"/>
          </p:cNvSpPr>
          <p:nvPr>
            <p:ph type="body" sz="quarter" idx="19"/>
          </p:nvPr>
        </p:nvSpPr>
        <p:spPr>
          <a:xfrm>
            <a:off x="310896" y="17526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 baseline="0"/>
            </a:lvl1pPr>
            <a:extLst/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7" name="Rectangle 37"/>
          <p:cNvSpPr>
            <a:spLocks noGrp="1"/>
          </p:cNvSpPr>
          <p:nvPr>
            <p:ph type="body" sz="quarter" idx="21"/>
          </p:nvPr>
        </p:nvSpPr>
        <p:spPr>
          <a:xfrm>
            <a:off x="310896" y="22098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 baseline="0"/>
            </a:lvl1pPr>
            <a:extLst/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9" name="Rectangle 37"/>
          <p:cNvSpPr>
            <a:spLocks noGrp="1"/>
          </p:cNvSpPr>
          <p:nvPr>
            <p:ph type="body" sz="quarter" idx="23"/>
          </p:nvPr>
        </p:nvSpPr>
        <p:spPr>
          <a:xfrm>
            <a:off x="310896" y="26670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1" name="Rectangle 37"/>
          <p:cNvSpPr>
            <a:spLocks noGrp="1"/>
          </p:cNvSpPr>
          <p:nvPr>
            <p:ph type="body" sz="quarter" idx="25"/>
          </p:nvPr>
        </p:nvSpPr>
        <p:spPr>
          <a:xfrm>
            <a:off x="310896" y="31242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3" name="Rectangle 37"/>
          <p:cNvSpPr>
            <a:spLocks noGrp="1"/>
          </p:cNvSpPr>
          <p:nvPr>
            <p:ph type="body" sz="quarter" idx="27"/>
          </p:nvPr>
        </p:nvSpPr>
        <p:spPr>
          <a:xfrm>
            <a:off x="310896" y="35814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5" name="Rectangle 37"/>
          <p:cNvSpPr>
            <a:spLocks noGrp="1"/>
          </p:cNvSpPr>
          <p:nvPr>
            <p:ph type="body" sz="quarter" idx="29"/>
          </p:nvPr>
        </p:nvSpPr>
        <p:spPr>
          <a:xfrm>
            <a:off x="310896" y="40386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 baseline="0"/>
            </a:lvl1pPr>
            <a:extLst/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7" name="Rectangle 37"/>
          <p:cNvSpPr>
            <a:spLocks noGrp="1"/>
          </p:cNvSpPr>
          <p:nvPr>
            <p:ph type="body" sz="quarter" idx="31"/>
          </p:nvPr>
        </p:nvSpPr>
        <p:spPr>
          <a:xfrm>
            <a:off x="310896" y="44958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Rectangle 37"/>
          <p:cNvSpPr>
            <a:spLocks noGrp="1"/>
          </p:cNvSpPr>
          <p:nvPr>
            <p:ph type="body" sz="quarter" idx="33"/>
          </p:nvPr>
        </p:nvSpPr>
        <p:spPr>
          <a:xfrm>
            <a:off x="310896" y="49530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Rectangle 37"/>
          <p:cNvSpPr>
            <a:spLocks noGrp="1"/>
          </p:cNvSpPr>
          <p:nvPr>
            <p:ph type="body" sz="quarter" idx="35"/>
          </p:nvPr>
        </p:nvSpPr>
        <p:spPr>
          <a:xfrm>
            <a:off x="310896" y="54102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8" name="Rectangle 37"/>
          <p:cNvSpPr>
            <a:spLocks noGrp="1"/>
          </p:cNvSpPr>
          <p:nvPr>
            <p:ph type="body" sz="quarter" idx="14"/>
          </p:nvPr>
        </p:nvSpPr>
        <p:spPr>
          <a:xfrm>
            <a:off x="7696200" y="381000"/>
            <a:ext cx="6858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05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4" name="Rectangle 37"/>
          <p:cNvSpPr>
            <a:spLocks noGrp="1"/>
          </p:cNvSpPr>
          <p:nvPr>
            <p:ph type="body" sz="quarter" idx="16"/>
          </p:nvPr>
        </p:nvSpPr>
        <p:spPr>
          <a:xfrm>
            <a:off x="7696200" y="838200"/>
            <a:ext cx="6858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Rectangle 37"/>
          <p:cNvSpPr>
            <a:spLocks noGrp="1"/>
          </p:cNvSpPr>
          <p:nvPr>
            <p:ph type="body" sz="quarter" idx="18"/>
          </p:nvPr>
        </p:nvSpPr>
        <p:spPr>
          <a:xfrm>
            <a:off x="7696200" y="1295400"/>
            <a:ext cx="6858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6" name="Rectangle 37"/>
          <p:cNvSpPr>
            <a:spLocks noGrp="1"/>
          </p:cNvSpPr>
          <p:nvPr>
            <p:ph type="body" sz="quarter" idx="20"/>
          </p:nvPr>
        </p:nvSpPr>
        <p:spPr>
          <a:xfrm>
            <a:off x="7696200" y="1752600"/>
            <a:ext cx="6858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8" name="Rectangle 37"/>
          <p:cNvSpPr>
            <a:spLocks noGrp="1"/>
          </p:cNvSpPr>
          <p:nvPr>
            <p:ph type="body" sz="quarter" idx="22"/>
          </p:nvPr>
        </p:nvSpPr>
        <p:spPr>
          <a:xfrm>
            <a:off x="7696200" y="2209800"/>
            <a:ext cx="6858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0" name="Rectangle 37"/>
          <p:cNvSpPr>
            <a:spLocks noGrp="1"/>
          </p:cNvSpPr>
          <p:nvPr>
            <p:ph type="body" sz="quarter" idx="24"/>
          </p:nvPr>
        </p:nvSpPr>
        <p:spPr>
          <a:xfrm>
            <a:off x="7696200" y="2667000"/>
            <a:ext cx="6858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2" name="Rectangle 37"/>
          <p:cNvSpPr>
            <a:spLocks noGrp="1"/>
          </p:cNvSpPr>
          <p:nvPr>
            <p:ph type="body" sz="quarter" idx="26"/>
          </p:nvPr>
        </p:nvSpPr>
        <p:spPr>
          <a:xfrm>
            <a:off x="7696200" y="3124200"/>
            <a:ext cx="6858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Rectangle 37"/>
          <p:cNvSpPr>
            <a:spLocks noGrp="1"/>
          </p:cNvSpPr>
          <p:nvPr>
            <p:ph type="body" sz="quarter" idx="28"/>
          </p:nvPr>
        </p:nvSpPr>
        <p:spPr>
          <a:xfrm>
            <a:off x="7696200" y="3581400"/>
            <a:ext cx="6858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6" name="Rectangle 37"/>
          <p:cNvSpPr>
            <a:spLocks noGrp="1"/>
          </p:cNvSpPr>
          <p:nvPr>
            <p:ph type="body" sz="quarter" idx="30"/>
          </p:nvPr>
        </p:nvSpPr>
        <p:spPr>
          <a:xfrm>
            <a:off x="7696200" y="4038600"/>
            <a:ext cx="6858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8" name="Rectangle 37"/>
          <p:cNvSpPr>
            <a:spLocks noGrp="1"/>
          </p:cNvSpPr>
          <p:nvPr>
            <p:ph type="body" sz="quarter" idx="32"/>
          </p:nvPr>
        </p:nvSpPr>
        <p:spPr>
          <a:xfrm>
            <a:off x="7696200" y="4495800"/>
            <a:ext cx="6858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Rectangle 37"/>
          <p:cNvSpPr>
            <a:spLocks noGrp="1"/>
          </p:cNvSpPr>
          <p:nvPr>
            <p:ph type="body" sz="quarter" idx="34"/>
          </p:nvPr>
        </p:nvSpPr>
        <p:spPr>
          <a:xfrm>
            <a:off x="7696200" y="4953000"/>
            <a:ext cx="6858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Rectangle 37"/>
          <p:cNvSpPr>
            <a:spLocks noGrp="1"/>
          </p:cNvSpPr>
          <p:nvPr>
            <p:ph type="body" sz="quarter" idx="36"/>
          </p:nvPr>
        </p:nvSpPr>
        <p:spPr>
          <a:xfrm>
            <a:off x="7696200" y="5410200"/>
            <a:ext cx="6858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Rectangle 37"/>
          <p:cNvSpPr>
            <a:spLocks noGrp="1"/>
          </p:cNvSpPr>
          <p:nvPr>
            <p:ph type="body" sz="quarter" idx="37"/>
          </p:nvPr>
        </p:nvSpPr>
        <p:spPr>
          <a:xfrm>
            <a:off x="310896" y="58674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>
            <a:noAutofit/>
          </a:bodyPr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Rectangle 37"/>
          <p:cNvSpPr>
            <a:spLocks noGrp="1"/>
          </p:cNvSpPr>
          <p:nvPr>
            <p:ph type="body" sz="quarter" idx="38"/>
          </p:nvPr>
        </p:nvSpPr>
        <p:spPr>
          <a:xfrm>
            <a:off x="7696200" y="5867400"/>
            <a:ext cx="6858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8100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/single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/>
          <p:cNvSpPr>
            <a:spLocks noGrp="1"/>
          </p:cNvSpPr>
          <p:nvPr>
            <p:ph type="body" sz="quarter" idx="13"/>
          </p:nvPr>
        </p:nvSpPr>
        <p:spPr>
          <a:xfrm>
            <a:off x="304800" y="381000"/>
            <a:ext cx="8077200" cy="228600"/>
          </a:xfrm>
          <a:solidFill>
            <a:schemeClr val="accent6">
              <a:shade val="75000"/>
            </a:schemeClr>
          </a:solidFill>
        </p:spPr>
        <p:txBody>
          <a:bodyPr tIns="0" bIns="0" anchor="t" anchorCtr="0"/>
          <a:lstStyle>
            <a:lvl1pPr marL="0" indent="0">
              <a:spcBef>
                <a:spcPts val="0"/>
              </a:spcBef>
              <a:defRPr sz="1400" b="1" i="0" cap="all" spc="12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04800" y="1066800"/>
            <a:ext cx="8077200" cy="5029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56996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/2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04800" y="1066800"/>
            <a:ext cx="3886200" cy="5029200"/>
          </a:xfrm>
        </p:spPr>
        <p:txBody>
          <a:bodyPr spcCol="0"/>
          <a:lstStyle>
            <a:lvl1pPr>
              <a:defRPr sz="1400"/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495800" y="1066800"/>
            <a:ext cx="3886200" cy="5029200"/>
          </a:xfrm>
        </p:spPr>
        <p:txBody>
          <a:bodyPr spcCol="0"/>
          <a:lstStyle>
            <a:lvl1pPr>
              <a:defRPr sz="1400"/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8"/>
          <p:cNvSpPr>
            <a:spLocks noGrp="1"/>
          </p:cNvSpPr>
          <p:nvPr>
            <p:ph type="body" sz="quarter" idx="16"/>
          </p:nvPr>
        </p:nvSpPr>
        <p:spPr>
          <a:xfrm>
            <a:off x="304800" y="381000"/>
            <a:ext cx="8077200" cy="228600"/>
          </a:xfrm>
          <a:solidFill>
            <a:schemeClr val="accent6">
              <a:shade val="75000"/>
            </a:schemeClr>
          </a:solidFill>
        </p:spPr>
        <p:txBody>
          <a:bodyPr tIns="0" bIns="0" anchor="t" anchorCtr="0"/>
          <a:lstStyle>
            <a:lvl1pPr marL="0" indent="0">
              <a:spcBef>
                <a:spcPts val="0"/>
              </a:spcBef>
              <a:defRPr sz="1400" b="1" i="0" cap="all" spc="12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6848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04800" y="4343400"/>
            <a:ext cx="8077200" cy="1981200"/>
          </a:xfrm>
        </p:spPr>
        <p:txBody>
          <a:bodyPr numCol="3"/>
          <a:lstStyle>
            <a:lvl1pPr>
              <a:defRPr baseline="0"/>
            </a:lvl1pPr>
            <a:lvl2pPr marL="0" indent="0"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304800" y="838200"/>
            <a:ext cx="8077200" cy="32004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8"/>
          <p:cNvSpPr>
            <a:spLocks noGrp="1"/>
          </p:cNvSpPr>
          <p:nvPr>
            <p:ph type="body" sz="quarter" idx="15"/>
          </p:nvPr>
        </p:nvSpPr>
        <p:spPr>
          <a:xfrm>
            <a:off x="304800" y="381000"/>
            <a:ext cx="8077200" cy="228600"/>
          </a:xfrm>
          <a:solidFill>
            <a:schemeClr val="accent6">
              <a:shade val="75000"/>
            </a:schemeClr>
          </a:solidFill>
        </p:spPr>
        <p:txBody>
          <a:bodyPr tIns="0" bIns="0" anchor="t" anchorCtr="0"/>
          <a:lstStyle>
            <a:lvl1pPr marL="0" indent="0">
              <a:spcBef>
                <a:spcPts val="0"/>
              </a:spcBef>
              <a:defRPr sz="1400" b="1" i="0" cap="all" spc="12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7919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chemeClr val="tx1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 bwMode="auto">
          <a:xfrm>
            <a:off x="381000" y="381000"/>
            <a:ext cx="80010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76200" cy="6858000"/>
          </a:xfrm>
          <a:prstGeom prst="rect">
            <a:avLst/>
          </a:prstGeom>
          <a:solidFill>
            <a:schemeClr val="tx2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" name="Rectangle 34"/>
          <p:cNvSpPr txBox="1">
            <a:spLocks/>
          </p:cNvSpPr>
          <p:nvPr/>
        </p:nvSpPr>
        <p:spPr>
          <a:xfrm>
            <a:off x="4648200" y="6477000"/>
            <a:ext cx="3733800" cy="304800"/>
          </a:xfrm>
          <a:prstGeom prst="rect">
            <a:avLst/>
          </a:prstGeom>
        </p:spPr>
        <p:txBody>
          <a:bodyPr rIns="0"/>
          <a:lstStyle>
            <a:lvl1pPr marL="0" algn="l" rtl="0" latinLnBrk="0">
              <a:defRPr sz="900" kern="1200" cap="all" spc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spc="150" dirty="0">
                <a:solidFill>
                  <a:srgbClr val="000000"/>
                </a:solidFill>
              </a:rPr>
              <a:t>GEORGE MASON UNIVERSITY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4" r:id="rId9"/>
    <p:sldLayoutId id="2147483728" r:id="rId10"/>
    <p:sldLayoutId id="2147483712" r:id="rId11"/>
    <p:sldLayoutId id="2147483725" r:id="rId12"/>
    <p:sldLayoutId id="2147483726" r:id="rId13"/>
    <p:sldLayoutId id="2147483727" r:id="rId14"/>
    <p:sldLayoutId id="2147483713" r:id="rId15"/>
    <p:sldLayoutId id="2147483717" r:id="rId16"/>
    <p:sldLayoutId id="2147483724" r:id="rId17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cap="small">
          <a:solidFill>
            <a:schemeClr val="bg1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9pPr>
      <a:extLst/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18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defRPr sz="1400">
          <a:solidFill>
            <a:srgbClr val="000000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defRPr sz="1400">
          <a:solidFill>
            <a:srgbClr val="000000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defRPr sz="1100">
          <a:solidFill>
            <a:srgbClr val="000000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defRPr sz="1100">
          <a:solidFill>
            <a:srgbClr val="000000"/>
          </a:solidFill>
          <a:latin typeface="+mn-lt"/>
          <a:ea typeface="ＭＳ Ｐゴシック" charset="0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arxiv.org/abs/1603.00311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2514/6.2018-1604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emf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Why Monte Carlo Fails in High Dimensions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4705350"/>
            <a:ext cx="6934200" cy="228600"/>
          </a:xfrm>
        </p:spPr>
        <p:txBody>
          <a:bodyPr>
            <a:normAutofit fontScale="77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n-ea"/>
                <a:cs typeface="+mn-cs"/>
              </a:rPr>
              <a:t>A paper review and presentation by Ryan McKennon-Kelly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401C4B-F270-45C6-A16A-061B21ED21E7}"/>
              </a:ext>
            </a:extLst>
          </p:cNvPr>
          <p:cNvSpPr/>
          <p:nvPr/>
        </p:nvSpPr>
        <p:spPr>
          <a:xfrm>
            <a:off x="17584" y="5638800"/>
            <a:ext cx="65356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Polyak</a:t>
            </a:r>
            <a:r>
              <a:rPr lang="en-US" dirty="0"/>
              <a:t>, Boris, and Pavel </a:t>
            </a:r>
            <a:r>
              <a:rPr lang="en-US" dirty="0" err="1"/>
              <a:t>Shcherbakov</a:t>
            </a:r>
            <a:r>
              <a:rPr lang="en-US" dirty="0"/>
              <a:t>. “Why Does Monte Carlo Fail to Work Properly in High-Dimensional Optimization Problems?” </a:t>
            </a:r>
            <a:r>
              <a:rPr lang="en-US" i="1" dirty="0"/>
              <a:t>ArXiv:1603.00311 [Math]</a:t>
            </a:r>
            <a:r>
              <a:rPr lang="en-US" dirty="0"/>
              <a:t>, March 1, 2016. </a:t>
            </a:r>
            <a:r>
              <a:rPr lang="en-US" dirty="0">
                <a:hlinkClick r:id="rId2"/>
              </a:rPr>
              <a:t>http://arxiv.org/abs/1603.00311</a:t>
            </a:r>
            <a:r>
              <a:rPr lang="en-US" dirty="0"/>
              <a:t>.</a:t>
            </a:r>
            <a:endParaRPr lang="en-US" dirty="0">
              <a:effectLst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Using Deep Learning for CUBESAT Navigation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4705350"/>
            <a:ext cx="6934200" cy="228600"/>
          </a:xfrm>
        </p:spPr>
        <p:txBody>
          <a:bodyPr>
            <a:normAutofit fontScale="77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n-ea"/>
                <a:cs typeface="+mn-cs"/>
              </a:rPr>
              <a:t>A paper review and presentation by Ryan McKennon-Kelly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875E20-B73A-4EBF-80FA-C9BC1D9CB671}"/>
              </a:ext>
            </a:extLst>
          </p:cNvPr>
          <p:cNvSpPr/>
          <p:nvPr/>
        </p:nvSpPr>
        <p:spPr>
          <a:xfrm>
            <a:off x="76200" y="5380672"/>
            <a:ext cx="6629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Shi, Jian-Feng, Steve Ulrich, and Stephane Ruel. “CubeSat Simulation and Detection Using Monocular Camera Images and Convolutional Neural Networks.” In </a:t>
            </a:r>
            <a:r>
              <a:rPr lang="en-US" i="1" dirty="0"/>
              <a:t>2018 AIAA Guidance, Navigation, and Control Conference</a:t>
            </a:r>
            <a:r>
              <a:rPr lang="en-US" dirty="0"/>
              <a:t>. AIAA SciTech Forum. American Institute of Aeronautics and Astronautics, 2018. </a:t>
            </a:r>
            <a:r>
              <a:rPr lang="en-US" dirty="0">
                <a:hlinkClick r:id="rId2"/>
              </a:rPr>
              <a:t>https://doi.org/10.2514/6.2018-1604</a:t>
            </a:r>
            <a:r>
              <a:rPr lang="en-US" dirty="0"/>
              <a:t>.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41676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63C94D-0E22-4319-9854-206EA074CF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Motivation and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F2893-C797-4EB5-91AF-FD7EF804F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Innovation and cost reduction in component as well as launch markets has enabled small satellite production to be viable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This opens the market to universities and smaller </a:t>
            </a:r>
            <a:r>
              <a:rPr lang="en-US" dirty="0" err="1"/>
              <a:t>institutuions</a:t>
            </a:r>
            <a:r>
              <a:rPr lang="en-US" dirty="0"/>
              <a:t> to gain access to space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Due to smaller mass (1-10kg) and capability constraints, individual CubeSats are not as capable as their larger counterparts (150+ kg)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Often formations of CubeSats are designed into ‘constellations’ to provide overall functionality across multiple platforms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As such on-orbit navigation and collision avoidance are critical issues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Due to their size, CubeSats cannot accommodate localized sensing such as LIDAR, and so is typically limited to space cameras for Proximity Operations (</a:t>
            </a:r>
            <a:r>
              <a:rPr lang="en-US" dirty="0" err="1"/>
              <a:t>ProxOps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With the advent of the Mega Constellations such as those proposed by SpaceX and </a:t>
            </a:r>
            <a:r>
              <a:rPr lang="en-US" dirty="0" err="1"/>
              <a:t>OneWeb</a:t>
            </a:r>
            <a:r>
              <a:rPr lang="en-US" dirty="0"/>
              <a:t>, thousands of vehicles in the sky will quickly overwhelm current operations and so additional decision support is required</a:t>
            </a:r>
          </a:p>
        </p:txBody>
      </p:sp>
    </p:spTree>
    <p:extLst>
      <p:ext uri="{BB962C8B-B14F-4D97-AF65-F5344CB8AC3E}">
        <p14:creationId xmlns:p14="http://schemas.microsoft.com/office/powerpoint/2010/main" val="1950654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FE05CA-BB13-452D-8983-523C71182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141829"/>
            <a:ext cx="5638800" cy="4335171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223922-FFF1-422F-B8DD-361567366A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Proposed Approach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23354-A934-42DE-9CF7-FC17A51DB7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0" y="647700"/>
            <a:ext cx="8077200" cy="9906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team first modeled realistic orbit and attitude dynamics to generate synthetic CubeSat images which in turn train the Convolutional Neural Network (CNN)</a:t>
            </a:r>
          </a:p>
        </p:txBody>
      </p:sp>
    </p:spTree>
    <p:extLst>
      <p:ext uri="{BB962C8B-B14F-4D97-AF65-F5344CB8AC3E}">
        <p14:creationId xmlns:p14="http://schemas.microsoft.com/office/powerpoint/2010/main" val="1185450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9ABB1A-925D-42FA-BA9B-19065F4E5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4021365"/>
            <a:ext cx="6666351" cy="245563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C0229B-3E20-4ED4-BB3C-4398E02972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Dynamic Regime - Attitude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B67E51-6881-4058-A4CF-2B0E60464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00" y="1600200"/>
            <a:ext cx="5267525" cy="27283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2E37A9-7A4A-4B85-BF47-53D41EC95390}"/>
              </a:ext>
            </a:extLst>
          </p:cNvPr>
          <p:cNvSpPr txBox="1"/>
          <p:nvPr/>
        </p:nvSpPr>
        <p:spPr>
          <a:xfrm>
            <a:off x="381000" y="705523"/>
            <a:ext cx="83820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The simulation for synthetic images leveraged the “CS” or “LVLH” localized frames in training the model.  The dynamics of the spacecraft is non-linear (and therefore so is the motion of these separate frames relative to each other)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AF3594-E460-4811-9DB0-AF028515679C}"/>
              </a:ext>
            </a:extLst>
          </p:cNvPr>
          <p:cNvSpPr txBox="1"/>
          <p:nvPr/>
        </p:nvSpPr>
        <p:spPr>
          <a:xfrm>
            <a:off x="533400" y="1872932"/>
            <a:ext cx="1752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Orbital Motion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89E58C-03CB-4D67-9BB4-D39F6466A5FA}"/>
              </a:ext>
            </a:extLst>
          </p:cNvPr>
          <p:cNvSpPr txBox="1"/>
          <p:nvPr/>
        </p:nvSpPr>
        <p:spPr>
          <a:xfrm>
            <a:off x="2133600" y="4888468"/>
            <a:ext cx="1752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Target Pointing</a:t>
            </a:r>
          </a:p>
        </p:txBody>
      </p:sp>
    </p:spTree>
    <p:extLst>
      <p:ext uri="{BB962C8B-B14F-4D97-AF65-F5344CB8AC3E}">
        <p14:creationId xmlns:p14="http://schemas.microsoft.com/office/powerpoint/2010/main" val="3615341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2F6922-AD12-4FCB-AD91-23F46DD5CE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CNN Image Classifiers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350CB2-A3D0-403F-B854-2F7D203477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0" y="762000"/>
            <a:ext cx="8077200" cy="304800"/>
          </a:xfrm>
        </p:spPr>
        <p:txBody>
          <a:bodyPr/>
          <a:lstStyle/>
          <a:p>
            <a:r>
              <a:rPr lang="en-US" dirty="0"/>
              <a:t>Inception-ResNet-V2 (</a:t>
            </a:r>
            <a:r>
              <a:rPr lang="en-US" dirty="0" err="1"/>
              <a:t>Szegedy</a:t>
            </a:r>
            <a:r>
              <a:rPr lang="en-US" dirty="0"/>
              <a:t> et al.)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963410-AF0A-4CD1-9980-D2BD634D9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49" y="1034764"/>
            <a:ext cx="2560502" cy="153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157C1E-3AFC-4160-8A1A-D8359EC9E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512" y="628650"/>
            <a:ext cx="3255506" cy="302895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FB2D435-B2F4-436B-8F5A-7AB1797C0593}"/>
              </a:ext>
            </a:extLst>
          </p:cNvPr>
          <p:cNvSpPr/>
          <p:nvPr/>
        </p:nvSpPr>
        <p:spPr>
          <a:xfrm>
            <a:off x="3429000" y="1444625"/>
            <a:ext cx="1752600" cy="463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12730F-597F-4B26-9D5B-CBC4D8BDE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56" y="3358724"/>
            <a:ext cx="4038600" cy="22823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49CCC5-13AA-4C38-AE14-3F22E6049F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1130" y="3807971"/>
            <a:ext cx="2113190" cy="1758383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FA697C72-0F2E-42E8-B3F8-E898848991BE}"/>
              </a:ext>
            </a:extLst>
          </p:cNvPr>
          <p:cNvSpPr/>
          <p:nvPr/>
        </p:nvSpPr>
        <p:spPr>
          <a:xfrm rot="9000000">
            <a:off x="3387781" y="2730842"/>
            <a:ext cx="1752600" cy="463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76F2F29-C6DA-42A6-92E0-B614A9175E44}"/>
              </a:ext>
            </a:extLst>
          </p:cNvPr>
          <p:cNvSpPr/>
          <p:nvPr/>
        </p:nvSpPr>
        <p:spPr>
          <a:xfrm>
            <a:off x="4251268" y="4134011"/>
            <a:ext cx="1752600" cy="463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02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8E745A-2AAF-48AF-B298-61F76BD80D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BF140-42EC-422F-B15B-0116FCB0A9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2CA09C-4AD8-4B60-B23F-69144D69440A}"/>
              </a:ext>
            </a:extLst>
          </p:cNvPr>
          <p:cNvSpPr txBox="1"/>
          <p:nvPr/>
        </p:nvSpPr>
        <p:spPr>
          <a:xfrm>
            <a:off x="292100" y="762000"/>
            <a:ext cx="83820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The proposed process then feeds the outputs from either the 101-Layer </a:t>
            </a:r>
            <a:r>
              <a:rPr lang="en-US" dirty="0" err="1"/>
              <a:t>ResNet</a:t>
            </a:r>
            <a:r>
              <a:rPr lang="en-US" dirty="0"/>
              <a:t> or Inception-ResNet-V2 with the “Faster-RCNN” Regional Proposal Network to improve performance for 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471EB-53CC-4332-97BC-251AC017E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52599"/>
            <a:ext cx="7010400" cy="468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74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613132-7EFB-436D-A938-D8E01BCB74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Orbit Regime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7E0F0D-4B86-4A8A-AED6-B22B3A804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14400"/>
            <a:ext cx="7010400" cy="538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62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011A88-97DF-47CB-B7A8-FC718A6DDF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Virtual Camera Parameters and Synthetic Image Environment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956BC7-B343-4017-BF2B-473D9007D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685800"/>
            <a:ext cx="3398700" cy="2262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A2060B-9C43-4DE8-85D1-B2BAE34B1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276600"/>
            <a:ext cx="5017293" cy="33120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4A4875-8A8D-4385-9D95-03086B209253}"/>
              </a:ext>
            </a:extLst>
          </p:cNvPr>
          <p:cNvSpPr txBox="1"/>
          <p:nvPr/>
        </p:nvSpPr>
        <p:spPr>
          <a:xfrm>
            <a:off x="381000" y="1676400"/>
            <a:ext cx="42672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Reasonably small camera (significantly worse than current cell phones) assumed in generation of images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A2F511-68C2-43A3-BDFE-A21014CF1565}"/>
              </a:ext>
            </a:extLst>
          </p:cNvPr>
          <p:cNvSpPr txBox="1"/>
          <p:nvPr/>
        </p:nvSpPr>
        <p:spPr>
          <a:xfrm>
            <a:off x="5264943" y="4470977"/>
            <a:ext cx="32766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Simple 3D modeling software used to generate synthetic images to train models</a:t>
            </a:r>
          </a:p>
        </p:txBody>
      </p:sp>
    </p:spTree>
    <p:extLst>
      <p:ext uri="{BB962C8B-B14F-4D97-AF65-F5344CB8AC3E}">
        <p14:creationId xmlns:p14="http://schemas.microsoft.com/office/powerpoint/2010/main" val="2414504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5C22BF-C779-4F92-9B55-6539402E3D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Real-World Lab Test Configuration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37EB0D-FFBB-4372-AF65-751A168B0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770573"/>
            <a:ext cx="4953000" cy="573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074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A3F875-A377-43D6-98E5-AE30B0D159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Simulated “Pose” Of </a:t>
            </a:r>
            <a:r>
              <a:rPr lang="en-US" dirty="0" err="1"/>
              <a:t>Cubesats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055D1-077A-4D61-A5D7-CABBB625F0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8CF877-A6C7-459D-BC38-33683DD34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762000"/>
            <a:ext cx="7086600" cy="569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25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11150" y="381000"/>
            <a:ext cx="7385050" cy="228600"/>
          </a:xfrm>
        </p:spPr>
        <p:txBody>
          <a:bodyPr>
            <a:normAutofit fontScale="92500" lnSpcReduction="10000"/>
          </a:bodyPr>
          <a:lstStyle/>
          <a:p>
            <a:pPr marL="0" indent="0" eaLnBrk="1" fontAlgn="auto" hangingPunct="1">
              <a:spcAft>
                <a:spcPts val="0"/>
              </a:spcAft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pPr marL="0" indent="0" eaLnBrk="1" fontAlgn="auto" hangingPunct="1">
              <a:spcAft>
                <a:spcPts val="0"/>
              </a:spcAft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311150" y="1295400"/>
            <a:ext cx="7385050" cy="228600"/>
          </a:xfrm>
        </p:spPr>
        <p:txBody>
          <a:bodyPr>
            <a:normAutofit fontScale="92500" lnSpcReduction="10000"/>
          </a:bodyPr>
          <a:lstStyle/>
          <a:p>
            <a:pPr marL="0" indent="0" eaLnBrk="1" fontAlgn="auto" hangingPunct="1">
              <a:spcAft>
                <a:spcPts val="0"/>
              </a:spcAft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311150" y="1752600"/>
            <a:ext cx="7385050" cy="228600"/>
          </a:xfrm>
        </p:spPr>
        <p:txBody>
          <a:bodyPr>
            <a:normAutofit fontScale="92500" lnSpcReduction="10000"/>
          </a:bodyPr>
          <a:lstStyle/>
          <a:p>
            <a:pPr marL="0" indent="0" eaLnBrk="1" fontAlgn="auto" hangingPunct="1">
              <a:spcAft>
                <a:spcPts val="0"/>
              </a:spcAft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311150" y="2209800"/>
            <a:ext cx="7385050" cy="228600"/>
          </a:xfrm>
        </p:spPr>
        <p:txBody>
          <a:bodyPr>
            <a:normAutofit fontScale="92500" lnSpcReduction="10000"/>
          </a:bodyPr>
          <a:lstStyle/>
          <a:p>
            <a:pPr marL="0" indent="0" eaLnBrk="1" fontAlgn="auto" hangingPunct="1">
              <a:spcAft>
                <a:spcPts val="0"/>
              </a:spcAft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311150" y="2667000"/>
            <a:ext cx="7385050" cy="228600"/>
          </a:xfrm>
        </p:spPr>
        <p:txBody>
          <a:bodyPr>
            <a:normAutofit fontScale="92500" lnSpcReduction="10000"/>
          </a:bodyPr>
          <a:lstStyle/>
          <a:p>
            <a:pPr marL="0" indent="0" eaLnBrk="1" fontAlgn="auto" hangingPunct="1">
              <a:spcAft>
                <a:spcPts val="0"/>
              </a:spcAft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5"/>
          </p:nvPr>
        </p:nvSpPr>
        <p:spPr>
          <a:xfrm>
            <a:off x="311150" y="3124200"/>
            <a:ext cx="7385050" cy="228600"/>
          </a:xfrm>
        </p:spPr>
        <p:txBody>
          <a:bodyPr>
            <a:normAutofit fontScale="92500" lnSpcReduction="10000"/>
          </a:bodyPr>
          <a:lstStyle/>
          <a:p>
            <a:pPr marL="0" indent="0" eaLnBrk="1" fontAlgn="auto" hangingPunct="1">
              <a:spcAft>
                <a:spcPts val="0"/>
              </a:spcAft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311150" y="3581400"/>
            <a:ext cx="7385050" cy="228600"/>
          </a:xfrm>
        </p:spPr>
        <p:txBody>
          <a:bodyPr>
            <a:normAutofit fontScale="92500" lnSpcReduction="10000"/>
          </a:bodyPr>
          <a:lstStyle/>
          <a:p>
            <a:pPr marL="0" indent="0" eaLnBrk="1" fontAlgn="auto" hangingPunct="1">
              <a:spcAft>
                <a:spcPts val="0"/>
              </a:spcAft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9"/>
          </p:nvPr>
        </p:nvSpPr>
        <p:spPr>
          <a:xfrm>
            <a:off x="311150" y="4038600"/>
            <a:ext cx="7385050" cy="228600"/>
          </a:xfrm>
        </p:spPr>
        <p:txBody>
          <a:bodyPr>
            <a:normAutofit fontScale="92500" lnSpcReduction="10000"/>
          </a:bodyPr>
          <a:lstStyle/>
          <a:p>
            <a:pPr marL="0" indent="0" eaLnBrk="1" fontAlgn="auto" hangingPunct="1">
              <a:spcAft>
                <a:spcPts val="0"/>
              </a:spcAft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1"/>
          </p:nvPr>
        </p:nvSpPr>
        <p:spPr>
          <a:xfrm>
            <a:off x="311150" y="4495800"/>
            <a:ext cx="7385050" cy="228600"/>
          </a:xfrm>
        </p:spPr>
        <p:txBody>
          <a:bodyPr>
            <a:normAutofit fontScale="92500" lnSpcReduction="10000"/>
          </a:bodyPr>
          <a:lstStyle/>
          <a:p>
            <a:pPr marL="0" indent="0" eaLnBrk="1" fontAlgn="auto" hangingPunct="1">
              <a:spcAft>
                <a:spcPts val="0"/>
              </a:spcAft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3"/>
          </p:nvPr>
        </p:nvSpPr>
        <p:spPr>
          <a:xfrm>
            <a:off x="311150" y="4953000"/>
            <a:ext cx="7385050" cy="228600"/>
          </a:xfrm>
        </p:spPr>
        <p:txBody>
          <a:bodyPr>
            <a:normAutofit fontScale="92500" lnSpcReduction="10000"/>
          </a:bodyPr>
          <a:lstStyle/>
          <a:p>
            <a:pPr marL="0" indent="0" eaLnBrk="1" fontAlgn="auto" hangingPunct="1">
              <a:spcAft>
                <a:spcPts val="0"/>
              </a:spcAft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311150" y="5410200"/>
            <a:ext cx="7385050" cy="228600"/>
          </a:xfrm>
        </p:spPr>
        <p:txBody>
          <a:bodyPr>
            <a:normAutofit fontScale="92500" lnSpcReduction="10000"/>
          </a:bodyPr>
          <a:lstStyle/>
          <a:p>
            <a:pPr marL="0" indent="0" eaLnBrk="1" fontAlgn="auto" hangingPunct="1">
              <a:spcAft>
                <a:spcPts val="0"/>
              </a:spcAft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pPr marL="0" indent="0" eaLnBrk="1" fontAlgn="auto" hangingPunct="1">
              <a:spcAft>
                <a:spcPts val="0"/>
              </a:spcAft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pPr marL="0" indent="0" eaLnBrk="1" fontAlgn="auto" hangingPunct="1">
              <a:spcAft>
                <a:spcPts val="0"/>
              </a:spcAft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 lnSpcReduction="10000"/>
          </a:bodyPr>
          <a:lstStyle/>
          <a:p>
            <a:pPr marL="0" indent="0" eaLnBrk="1" fontAlgn="auto" hangingPunct="1">
              <a:spcAft>
                <a:spcPts val="0"/>
              </a:spcAft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92500" lnSpcReduction="10000"/>
          </a:bodyPr>
          <a:lstStyle/>
          <a:p>
            <a:pPr marL="0" indent="0" eaLnBrk="1" fontAlgn="auto" hangingPunct="1">
              <a:spcAft>
                <a:spcPts val="0"/>
              </a:spcAft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92500" lnSpcReduction="10000"/>
          </a:bodyPr>
          <a:lstStyle/>
          <a:p>
            <a:pPr marL="0" indent="0" eaLnBrk="1" fontAlgn="auto" hangingPunct="1">
              <a:spcAft>
                <a:spcPts val="0"/>
              </a:spcAft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92500" lnSpcReduction="10000"/>
          </a:bodyPr>
          <a:lstStyle/>
          <a:p>
            <a:pPr marL="0" indent="0" eaLnBrk="1" fontAlgn="auto" hangingPunct="1">
              <a:spcAft>
                <a:spcPts val="0"/>
              </a:spcAft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92500" lnSpcReduction="10000"/>
          </a:bodyPr>
          <a:lstStyle/>
          <a:p>
            <a:pPr marL="0" indent="0" eaLnBrk="1" fontAlgn="auto" hangingPunct="1">
              <a:spcAft>
                <a:spcPts val="0"/>
              </a:spcAft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8"/>
          </p:nvPr>
        </p:nvSpPr>
        <p:spPr/>
        <p:txBody>
          <a:bodyPr>
            <a:normAutofit fontScale="92500" lnSpcReduction="10000"/>
          </a:bodyPr>
          <a:lstStyle/>
          <a:p>
            <a:pPr marL="0" indent="0" eaLnBrk="1" fontAlgn="auto" hangingPunct="1">
              <a:spcAft>
                <a:spcPts val="0"/>
              </a:spcAft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0"/>
          </p:nvPr>
        </p:nvSpPr>
        <p:spPr/>
        <p:txBody>
          <a:bodyPr>
            <a:normAutofit fontScale="92500" lnSpcReduction="10000"/>
          </a:bodyPr>
          <a:lstStyle/>
          <a:p>
            <a:pPr marL="0" indent="0" eaLnBrk="1" fontAlgn="auto" hangingPunct="1">
              <a:spcAft>
                <a:spcPts val="0"/>
              </a:spcAft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2"/>
          </p:nvPr>
        </p:nvSpPr>
        <p:spPr/>
        <p:txBody>
          <a:bodyPr>
            <a:normAutofit fontScale="92500" lnSpcReduction="10000"/>
          </a:bodyPr>
          <a:lstStyle/>
          <a:p>
            <a:pPr marL="0" indent="0" eaLnBrk="1" fontAlgn="auto" hangingPunct="1">
              <a:spcAft>
                <a:spcPts val="0"/>
              </a:spcAft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34"/>
          </p:nvPr>
        </p:nvSpPr>
        <p:spPr/>
        <p:txBody>
          <a:bodyPr>
            <a:normAutofit fontScale="92500" lnSpcReduction="10000"/>
          </a:bodyPr>
          <a:lstStyle/>
          <a:p>
            <a:pPr marL="0" indent="0" eaLnBrk="1" fontAlgn="auto" hangingPunct="1">
              <a:spcAft>
                <a:spcPts val="0"/>
              </a:spcAft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6"/>
          </p:nvPr>
        </p:nvSpPr>
        <p:spPr/>
        <p:txBody>
          <a:bodyPr>
            <a:normAutofit fontScale="92500" lnSpcReduction="10000"/>
          </a:bodyPr>
          <a:lstStyle/>
          <a:p>
            <a:pPr marL="0" indent="0" eaLnBrk="1" fontAlgn="auto" hangingPunct="1">
              <a:spcAft>
                <a:spcPts val="0"/>
              </a:spcAft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37"/>
          </p:nvPr>
        </p:nvSpPr>
        <p:spPr>
          <a:xfrm>
            <a:off x="311150" y="5867400"/>
            <a:ext cx="7385050" cy="228600"/>
          </a:xfrm>
        </p:spPr>
        <p:txBody>
          <a:bodyPr/>
          <a:lstStyle/>
          <a:p>
            <a:pPr marL="0" indent="0" eaLnBrk="1" fontAlgn="auto" hangingPunct="1">
              <a:spcAft>
                <a:spcPts val="0"/>
              </a:spcAft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8"/>
          </p:nvPr>
        </p:nvSpPr>
        <p:spPr/>
        <p:txBody>
          <a:bodyPr>
            <a:normAutofit fontScale="92500" lnSpcReduction="10000"/>
          </a:bodyPr>
          <a:lstStyle/>
          <a:p>
            <a:pPr marL="0" indent="0" eaLnBrk="1" fontAlgn="auto" hangingPunct="1">
              <a:spcAft>
                <a:spcPts val="0"/>
              </a:spcAft>
              <a:defRPr/>
            </a:pPr>
            <a:endParaRPr lang="en-US"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E7B7FB-EEA3-4CAF-8DBD-EB276A5C15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Simulated CubeSat Detections (in presence of other local vehicles)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C5336C-A3C7-4539-A3E4-4390ACB9D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4401996" cy="594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9D3271-5DDF-4F9C-B72D-91B82CB2E34C}"/>
              </a:ext>
            </a:extLst>
          </p:cNvPr>
          <p:cNvSpPr txBox="1"/>
          <p:nvPr/>
        </p:nvSpPr>
        <p:spPr>
          <a:xfrm>
            <a:off x="4724400" y="3048000"/>
            <a:ext cx="358140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CNNs were able to detect the CubeSats based on previous training in either the Inception-ResNet-V2 or ResNet-101 based cases</a:t>
            </a:r>
          </a:p>
        </p:txBody>
      </p:sp>
    </p:spTree>
    <p:extLst>
      <p:ext uri="{BB962C8B-B14F-4D97-AF65-F5344CB8AC3E}">
        <p14:creationId xmlns:p14="http://schemas.microsoft.com/office/powerpoint/2010/main" val="1974629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243028-C08D-4261-A306-DF44AED857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Real-World 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FF86A8-6A10-4609-BAB7-B85A5713AB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61"/>
          <a:stretch/>
        </p:blipFill>
        <p:spPr>
          <a:xfrm>
            <a:off x="152400" y="628650"/>
            <a:ext cx="3805623" cy="5086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056F3E-09D3-46DB-A8F0-E5BC9A660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628650"/>
            <a:ext cx="4095503" cy="4953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9CA6FF-3E91-4FEB-A668-41818FD2403A}"/>
              </a:ext>
            </a:extLst>
          </p:cNvPr>
          <p:cNvSpPr txBox="1"/>
          <p:nvPr/>
        </p:nvSpPr>
        <p:spPr>
          <a:xfrm>
            <a:off x="264511" y="5844629"/>
            <a:ext cx="3581400" cy="7694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Operational CubeSat platform detection using faster-RCNN based on various classifier networks. Subfigure (a) is baselined in Inception-ResNet-V2 and Subfigure (b) is baselined in ResNet-101.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F4675-726B-4465-9342-0539BF295E77}"/>
              </a:ext>
            </a:extLst>
          </p:cNvPr>
          <p:cNvSpPr txBox="1"/>
          <p:nvPr/>
        </p:nvSpPr>
        <p:spPr>
          <a:xfrm>
            <a:off x="4800600" y="5707559"/>
            <a:ext cx="3581400" cy="7694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Laboratory environment CubeSat platform detection using faster-RCNN based on various classifier networks. Subfigure (a) is baselined in Inception-ResNet-V2 and Subfigure (b) is baselined in ResNet-101.</a:t>
            </a:r>
          </a:p>
        </p:txBody>
      </p:sp>
    </p:spTree>
    <p:extLst>
      <p:ext uri="{BB962C8B-B14F-4D97-AF65-F5344CB8AC3E}">
        <p14:creationId xmlns:p14="http://schemas.microsoft.com/office/powerpoint/2010/main" val="1603623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06075F-E69C-418E-B3AF-8B0763CD7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391458-F216-41D5-96D8-69EA88E35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0600"/>
            <a:ext cx="849718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055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Questions?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FDC725B-5929-4052-98E3-C707CB3ABD7B}"/>
              </a:ext>
            </a:extLst>
          </p:cNvPr>
          <p:cNvGrpSpPr/>
          <p:nvPr/>
        </p:nvGrpSpPr>
        <p:grpSpPr>
          <a:xfrm>
            <a:off x="76200" y="3657600"/>
            <a:ext cx="8534400" cy="2937536"/>
            <a:chOff x="-457200" y="1451332"/>
            <a:chExt cx="11010001" cy="37896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8203F2-64DD-44E0-ABA1-49D0D613A1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557"/>
            <a:stretch/>
          </p:blipFill>
          <p:spPr>
            <a:xfrm>
              <a:off x="3352800" y="1451333"/>
              <a:ext cx="7200001" cy="373553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111109-1DDD-4F75-92E5-6423610EFF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1042"/>
            <a:stretch/>
          </p:blipFill>
          <p:spPr>
            <a:xfrm>
              <a:off x="-457200" y="1451332"/>
              <a:ext cx="3581400" cy="3789637"/>
            </a:xfrm>
            <a:prstGeom prst="rect">
              <a:avLst/>
            </a:prstGeom>
          </p:spPr>
        </p:pic>
      </p:grp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defRPr/>
            </a:pPr>
            <a:r>
              <a:rPr lang="en-US" dirty="0">
                <a:ea typeface="+mn-ea"/>
                <a:cs typeface="+mn-cs"/>
              </a:rPr>
              <a:t>Monte Carlo and Quasi-Monte Carlo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ADED760-97D0-408A-B960-2365E8000C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0" y="693898"/>
            <a:ext cx="8077200" cy="50292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Monte Carlo (MC) paradigm invented by S. </a:t>
            </a:r>
            <a:r>
              <a:rPr lang="en-US" dirty="0" err="1"/>
              <a:t>Ulam</a:t>
            </a:r>
            <a:r>
              <a:rPr lang="en-US" dirty="0"/>
              <a:t> (late 1940s) and has been efficiently used in simulation of various probability distributions, numerical integration, mean estimation, etc.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Has desirable properties when distributions are known or can be simulated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Often challenged in the area of optimization: when looking for “edge” cases or solutions which may not be frequent and therefore are unlikely to be encountered by “brute force” MC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This paper posits that this is particularly true in global optimization paradigms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“Quasi Monte Carlo” (QMC) methods offer performance improvements (fast process / better ‘uniformity’) without substantial difference to traditional MC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MC and QMC are good at capturing “</a:t>
            </a:r>
            <a:r>
              <a:rPr lang="en-US" dirty="0" err="1"/>
              <a:t>jist</a:t>
            </a:r>
            <a:r>
              <a:rPr lang="en-US" dirty="0"/>
              <a:t>” of randomized behavior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4A9EEF-E8FE-41E0-BA30-737D18CB7B59}"/>
              </a:ext>
            </a:extLst>
          </p:cNvPr>
          <p:cNvSpPr/>
          <p:nvPr/>
        </p:nvSpPr>
        <p:spPr>
          <a:xfrm>
            <a:off x="19050" y="6483350"/>
            <a:ext cx="6610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Giles, Mike. “Advanced Monte Carlo Methods: Quasi-Monte Carlo”</a:t>
            </a:r>
            <a:endParaRPr lang="en-US" dirty="0">
              <a:effectLst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815458-B6B0-47A4-9597-574D99D5FA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Paper’s Purpose, Methods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361E9D1-3783-4B1A-960C-76833D8B4D4F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304800" y="2089328"/>
                <a:ext cx="8077200" cy="4006671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Polyak and </a:t>
                </a:r>
                <a:r>
                  <a:rPr lang="en-US" dirty="0" err="1"/>
                  <a:t>Shcherbakov</a:t>
                </a:r>
                <a:r>
                  <a:rPr lang="en-US" dirty="0"/>
                  <a:t> explored MC approach applied to optimizing “bad” problems, particularly those problems in high dimensions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/>
                  <a:t>As defined by </a:t>
                </a:r>
                <a:r>
                  <a:rPr lang="en-US" dirty="0" err="1"/>
                  <a:t>Nesterov</a:t>
                </a:r>
                <a:r>
                  <a:rPr lang="en-US" dirty="0"/>
                  <a:t>, Yu in their “Introductory Lectures on Convex Programming”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Motivating Example: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/>
                  <a:t>Minimize a relatively simple function, of unknown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/>
                  <a:t>Function is minimized over Euclidean Ball of radius r=100 about the origin – yields one local minimum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=−100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=−0.5</m:t>
                    </m:r>
                  </m:oMath>
                </a14:m>
                <a:r>
                  <a:rPr lang="en-US" dirty="0"/>
                  <a:t> with a global minimum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endParaRPr lang="en-US" dirty="0"/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Paper posits that any standard version of stochastic global search (e.g. simulated annealing, multi-start, etc.) will miss the domain of attraction of the global minimum with a fixed probability, and that the probability of success drops quickly to 0 for large dimensional spaces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361E9D1-3783-4B1A-960C-76833D8B4D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304800" y="2089328"/>
                <a:ext cx="8077200" cy="4006671"/>
              </a:xfrm>
              <a:blipFill>
                <a:blip r:embed="rId2"/>
                <a:stretch>
                  <a:fillRect l="-453" t="-913" r="-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2060B61B-1CCE-4BFC-9F4B-FDD175C8A14E}"/>
              </a:ext>
            </a:extLst>
          </p:cNvPr>
          <p:cNvSpPr/>
          <p:nvPr/>
        </p:nvSpPr>
        <p:spPr>
          <a:xfrm>
            <a:off x="914400" y="749300"/>
            <a:ext cx="7162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MR12"/>
              </a:rPr>
              <a:t>“</a:t>
            </a:r>
            <a:r>
              <a:rPr lang="en-US" i="1" dirty="0">
                <a:latin typeface="CMTI12"/>
              </a:rPr>
              <a:t>In global optimization, randomness can appear in several ways. The main three are: (</a:t>
            </a:r>
            <a:r>
              <a:rPr lang="en-US" i="1" dirty="0" err="1">
                <a:latin typeface="CMTI12"/>
              </a:rPr>
              <a:t>i</a:t>
            </a:r>
            <a:r>
              <a:rPr lang="en-US" i="1" dirty="0">
                <a:latin typeface="CMTI12"/>
              </a:rPr>
              <a:t>) the evaluations of the objective function are corrupted by random errors; (ii) the points </a:t>
            </a:r>
            <a:r>
              <a:rPr lang="en-US" dirty="0">
                <a:latin typeface="CMMI12"/>
              </a:rPr>
              <a:t>x</a:t>
            </a:r>
            <a:r>
              <a:rPr lang="en-US" sz="1050" dirty="0">
                <a:latin typeface="CMMI8"/>
              </a:rPr>
              <a:t>i </a:t>
            </a:r>
            <a:r>
              <a:rPr lang="en-US" i="1" dirty="0">
                <a:latin typeface="CMTI12"/>
              </a:rPr>
              <a:t>are chosen on the base of random rules, and (iii) the assumptions about the objective function are probabilistic.</a:t>
            </a:r>
            <a:r>
              <a:rPr lang="en-US" dirty="0">
                <a:latin typeface="CMR12"/>
              </a:rPr>
              <a:t>”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5B87AD-C4BB-4AD3-A24D-45DC8B8EC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3581400"/>
            <a:ext cx="3071644" cy="386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D473F1-EE52-432A-8F5A-9883EDB26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6006533"/>
            <a:ext cx="3719328" cy="64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1EBFB3-1481-4765-9DF1-4E881C43BB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Main Results: Ball-Shaped 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08AD21-50CF-4E11-ADE5-241D4A6D4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49300"/>
            <a:ext cx="5257800" cy="18428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0285C2-C3F5-49E4-A0F4-D34892986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100" y="2438400"/>
            <a:ext cx="4741650" cy="30857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7E83A1-DE98-4C23-A8BB-7D1A6818B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5815388"/>
            <a:ext cx="3385215" cy="84309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EE44E1-82C6-4290-B3E7-01BD4C526B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2933700"/>
            <a:ext cx="3581400" cy="9906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As dimensionality grows, the mass of the distribution tends to concentrate closer to the origin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2C04F957-1085-4DD3-8458-693A5167969C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08615" y="4856538"/>
                <a:ext cx="3581400" cy="990600"/>
              </a:xfrm>
              <a:prstGeom prst="rect">
                <a:avLst/>
              </a:prstGeom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defRPr sz="18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defRPr sz="14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defRPr sz="14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rtl="0" eaLnBrk="1" latinLnBrk="0" hangingPunct="1">
                  <a:spcBef>
                    <a:spcPct val="20000"/>
                  </a:spcBef>
                  <a:buChar char="•"/>
                  <a:defRPr sz="20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rtl="0" eaLnBrk="1" latinLnBrk="0" hangingPunct="1">
                  <a:spcBef>
                    <a:spcPct val="20000"/>
                  </a:spcBef>
                  <a:buChar char="•"/>
                  <a:defRPr sz="20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rtl="0" eaLnBrk="1" latinLnBrk="0" hangingPunct="1">
                  <a:spcBef>
                    <a:spcPct val="20000"/>
                  </a:spcBef>
                  <a:buChar char="•"/>
                  <a:defRPr sz="20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rtl="0" eaLnBrk="1" latinLnBrk="0" hangingPunct="1">
                  <a:spcBef>
                    <a:spcPct val="20000"/>
                  </a:spcBef>
                  <a:buChar char="•"/>
                  <a:defRPr sz="20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  <a:extLst/>
              </a:lstStyle>
              <a:p>
                <a:r>
                  <a:rPr lang="en-US" kern="0" dirty="0"/>
                  <a:t>Paper offers proof for a </a:t>
                </a:r>
                <a14:m>
                  <m:oMath xmlns:m="http://schemas.openxmlformats.org/officeDocument/2006/math"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kern="0" dirty="0"/>
                  <a:t>-accurate estimator of the true optimum is given by:</a:t>
                </a:r>
              </a:p>
            </p:txBody>
          </p:sp>
        </mc:Choice>
        <mc:Fallback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2C04F957-1085-4DD3-8458-693A51679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8615" y="4856538"/>
                <a:ext cx="3581400" cy="990600"/>
              </a:xfrm>
              <a:prstGeom prst="rect">
                <a:avLst/>
              </a:prstGeom>
              <a:blipFill>
                <a:blip r:embed="rId5"/>
                <a:stretch>
                  <a:fillRect l="-1010" t="-1775" r="-2020"/>
                </a:stretch>
              </a:blipFill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1CEA4B1-E72F-481B-8BB1-96C2018969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7315" y="6019800"/>
            <a:ext cx="5245998" cy="4013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65213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1AAD1B-334F-420A-8ABD-E7A80291B2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Applying to Multiple Dimensions, multi-Objective Optimization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5C79CB-921E-4FF7-82E2-1DE13B804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697472"/>
            <a:ext cx="6096000" cy="277952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00A1550-BD3A-42D4-9787-1CA653081EE1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304800" y="609600"/>
                <a:ext cx="8077200" cy="5029200"/>
              </a:xfrm>
            </p:spPr>
            <p:txBody>
              <a:bodyPr/>
              <a:lstStyle/>
              <a:p>
                <a:r>
                  <a:rPr lang="en-US" dirty="0"/>
                  <a:t>Paper derives an approach to again estimate the minimum number of samples to capture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-accurate estimator (i.e. has a high probability of generating a random vector close to the optimal boundary)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00A1550-BD3A-42D4-9787-1CA653081E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304800" y="609600"/>
                <a:ext cx="8077200" cy="5029200"/>
              </a:xfrm>
              <a:blipFill>
                <a:blip r:embed="rId3"/>
                <a:stretch>
                  <a:fillRect l="-604" t="-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FE3493B-0EAA-48D1-A0EC-F4EDB32CD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627000"/>
            <a:ext cx="4860001" cy="1802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5372B2-838A-4089-9C6F-314A8191A31D}"/>
                  </a:ext>
                </a:extLst>
              </p:cNvPr>
              <p:cNvSpPr txBox="1"/>
              <p:nvPr/>
            </p:nvSpPr>
            <p:spPr>
              <a:xfrm>
                <a:off x="5088651" y="2458490"/>
                <a:ext cx="3407600" cy="92640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/>
                  <a:t>This can mean HUGE sample sizes: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=0.05,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=0.95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3.4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5372B2-838A-4089-9C6F-314A8191A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651" y="2458490"/>
                <a:ext cx="3407600" cy="926407"/>
              </a:xfrm>
              <a:prstGeom prst="rect">
                <a:avLst/>
              </a:prstGeom>
              <a:blipFill>
                <a:blip r:embed="rId5"/>
                <a:stretch>
                  <a:fillRect l="-1060" t="-1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1B33B8-032B-4BDA-B586-B8007734D853}"/>
                  </a:ext>
                </a:extLst>
              </p:cNvPr>
              <p:cNvSpPr txBox="1"/>
              <p:nvPr/>
            </p:nvSpPr>
            <p:spPr>
              <a:xfrm>
                <a:off x="381000" y="4198236"/>
                <a:ext cx="2971800" cy="120032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2D projection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where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=100,000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Note: none are closer than ~0.35 to the bounding </a:t>
                </a:r>
                <a:r>
                  <a:rPr lang="en-US" dirty="0"/>
                  <a:t>set</a:t>
                </a:r>
                <a:endParaRPr lang="en-US" b="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1B33B8-032B-4BDA-B586-B8007734D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198236"/>
                <a:ext cx="2971800" cy="1200329"/>
              </a:xfrm>
              <a:prstGeom prst="rect">
                <a:avLst/>
              </a:prstGeom>
              <a:blipFill>
                <a:blip r:embed="rId6"/>
                <a:stretch>
                  <a:fillRect l="-1215" t="-1471" b="-4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: Right 10">
            <a:extLst>
              <a:ext uri="{FF2B5EF4-FFF2-40B4-BE49-F238E27FC236}">
                <a16:creationId xmlns:a16="http://schemas.microsoft.com/office/drawing/2014/main" id="{F16F2384-1383-4C08-A68E-35CE6211191F}"/>
              </a:ext>
            </a:extLst>
          </p:cNvPr>
          <p:cNvSpPr/>
          <p:nvPr/>
        </p:nvSpPr>
        <p:spPr>
          <a:xfrm rot="10800000">
            <a:off x="6786101" y="4514165"/>
            <a:ext cx="1431001" cy="304800"/>
          </a:xfrm>
          <a:prstGeom prst="rightArrow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5384C8-87D8-4ED6-9CDC-695763E6F2DE}"/>
              </a:ext>
            </a:extLst>
          </p:cNvPr>
          <p:cNvSpPr txBox="1"/>
          <p:nvPr/>
        </p:nvSpPr>
        <p:spPr>
          <a:xfrm>
            <a:off x="7239000" y="4343400"/>
            <a:ext cx="1771674" cy="646331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Pareto / Optimal Boundary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988159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08B099-EE3B-4BD5-AA5E-F32A721BD2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Further Explorations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5E7F63-A910-4724-B1E8-1E209057C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69432"/>
            <a:ext cx="6969694" cy="2590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7A6960-8AFA-4386-8E9E-3D42144E67C9}"/>
              </a:ext>
            </a:extLst>
          </p:cNvPr>
          <p:cNvSpPr txBox="1"/>
          <p:nvPr/>
        </p:nvSpPr>
        <p:spPr>
          <a:xfrm>
            <a:off x="381000" y="762000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Box-Shaped Sets (deterministic approach on regular grids)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EC8A50-33E2-44E9-8D24-5D6293E98D1D}"/>
                  </a:ext>
                </a:extLst>
              </p:cNvPr>
              <p:cNvSpPr txBox="1"/>
              <p:nvPr/>
            </p:nvSpPr>
            <p:spPr>
              <a:xfrm>
                <a:off x="914400" y="3581400"/>
                <a:ext cx="67056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Inconsistent with intuition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normal ball is “closer” in shape (samples) than the worst-case conic set, while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-norm takes an ‘intermediate’ position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EC8A50-33E2-44E9-8D24-5D6293E98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581400"/>
                <a:ext cx="6705600" cy="923330"/>
              </a:xfrm>
              <a:prstGeom prst="rect">
                <a:avLst/>
              </a:prstGeom>
              <a:blipFill>
                <a:blip r:embed="rId3"/>
                <a:stretch>
                  <a:fillRect l="-727" t="-3974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8057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AC7CB3-34F2-452E-AECF-43652721B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Further Explorations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77584-797F-4D22-9165-3858D3B55A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0" y="4419600"/>
            <a:ext cx="8077200" cy="1905000"/>
          </a:xfrm>
        </p:spPr>
        <p:txBody>
          <a:bodyPr/>
          <a:lstStyle/>
          <a:p>
            <a:pPr marL="0" indent="0"/>
            <a:r>
              <a:rPr lang="en-US" b="1" dirty="0"/>
              <a:t>Note: Maximum = n for the paper’s problem formulation, sample size was fixed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Uniform grid exhibits poor relative performance as dimensionality grows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Sobol and standard MC perform well but still break down in high dimensionality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16113E-5E4E-4991-B146-289680267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399" y="1295400"/>
            <a:ext cx="6519201" cy="29958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75FA15-0A9A-4755-9CA0-E8D15ADE46D8}"/>
                  </a:ext>
                </a:extLst>
              </p:cNvPr>
              <p:cNvSpPr txBox="1"/>
              <p:nvPr/>
            </p:nvSpPr>
            <p:spPr>
              <a:xfrm>
                <a:off x="381000" y="697468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Deterministic Grids (Uniform, Sobol [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])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75FA15-0A9A-4755-9CA0-E8D15ADE4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697468"/>
                <a:ext cx="6096000" cy="369332"/>
              </a:xfrm>
              <a:prstGeom prst="rect">
                <a:avLst/>
              </a:prstGeom>
              <a:blipFill>
                <a:blip r:embed="rId3"/>
                <a:stretch>
                  <a:fillRect l="-90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8C40DAE-A565-4C6C-B9A2-F4B24B5CC26B}"/>
              </a:ext>
            </a:extLst>
          </p:cNvPr>
          <p:cNvSpPr txBox="1"/>
          <p:nvPr/>
        </p:nvSpPr>
        <p:spPr>
          <a:xfrm>
            <a:off x="381000" y="5556250"/>
            <a:ext cx="61722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Conclusion: Paper explores and provides rigorous mathematical explanation of why a direct MC approach is inefficient in high dimensional problems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674922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31856476"/>
      </p:ext>
    </p:extLst>
  </p:cSld>
  <p:clrMapOvr>
    <a:masterClrMapping/>
  </p:clrMapOvr>
</p:sld>
</file>

<file path=ppt/theme/theme1.xml><?xml version="1.0" encoding="utf-8"?>
<a:theme xmlns:a="http://schemas.openxmlformats.org/drawingml/2006/main" name="MasonBrand.pxtx">
  <a:themeElements>
    <a:clrScheme name="Custom 6">
      <a:dk1>
        <a:srgbClr val="116020"/>
      </a:dk1>
      <a:lt1>
        <a:sysClr val="window" lastClr="FFFFFF"/>
      </a:lt1>
      <a:dk2>
        <a:srgbClr val="1E6E86"/>
      </a:dk2>
      <a:lt2>
        <a:srgbClr val="C5D1D7"/>
      </a:lt2>
      <a:accent1>
        <a:srgbClr val="990B01"/>
      </a:accent1>
      <a:accent2>
        <a:srgbClr val="DFBD17"/>
      </a:accent2>
      <a:accent3>
        <a:srgbClr val="99611F"/>
      </a:accent3>
      <a:accent4>
        <a:srgbClr val="8C7B70"/>
      </a:accent4>
      <a:accent5>
        <a:srgbClr val="719920"/>
      </a:accent5>
      <a:accent6>
        <a:srgbClr val="EE6D17"/>
      </a:accent6>
      <a:hlink>
        <a:srgbClr val="00A3D6"/>
      </a:hlink>
      <a:folHlink>
        <a:srgbClr val="694F0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sonBrandTemplate1.pptx" id="{A20F6926-CF7B-4578-86F4-4FD91EF563D3}" vid="{2038BA02-44D5-4556-86BD-95D33CBD1E8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Mason Template</Template>
  <TotalTime>0</TotalTime>
  <Words>1159</Words>
  <Application>Microsoft Office PowerPoint</Application>
  <PresentationFormat>On-screen Show (4:3)</PresentationFormat>
  <Paragraphs>81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ＭＳ Ｐゴシック</vt:lpstr>
      <vt:lpstr>Arial</vt:lpstr>
      <vt:lpstr>Calibri</vt:lpstr>
      <vt:lpstr>Cambria Math</vt:lpstr>
      <vt:lpstr>CMMI12</vt:lpstr>
      <vt:lpstr>CMMI8</vt:lpstr>
      <vt:lpstr>CMR12</vt:lpstr>
      <vt:lpstr>CMTI12</vt:lpstr>
      <vt:lpstr>MasonBrand.pxtx</vt:lpstr>
      <vt:lpstr>Why Monte Carlo Fails in High Dimensions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Using Deep Learning for CUBESAT Navigation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2018-11-19T17:54:12Z</dcterms:created>
  <dcterms:modified xsi:type="dcterms:W3CDTF">2018-11-19T20:29:23Z</dcterms:modified>
</cp:coreProperties>
</file>